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73" r:id="rId4"/>
    <p:sldId id="261" r:id="rId5"/>
    <p:sldId id="262" r:id="rId6"/>
    <p:sldId id="263" r:id="rId7"/>
    <p:sldId id="264" r:id="rId8"/>
    <p:sldId id="265" r:id="rId9"/>
    <p:sldId id="274" r:id="rId10"/>
    <p:sldId id="266" r:id="rId11"/>
    <p:sldId id="267" r:id="rId12"/>
    <p:sldId id="268" r:id="rId13"/>
    <p:sldId id="271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304910565492778"/>
          <c:w val="1"/>
          <c:h val="0.499647309302797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31920336580147"/>
                  <c:y val="-5.1356992080245134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-6.1314171106380183E-2"/>
                  <c:y val="-5.5204580443442834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4.9432341252959991E-2"/>
                  <c:y val="-3.5189145650483387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22655</c:v>
                </c:pt>
                <c:pt idx="1">
                  <c:v>4318</c:v>
                </c:pt>
                <c:pt idx="2">
                  <c:v>7982</c:v>
                </c:pt>
                <c:pt idx="3">
                  <c:v>1464</c:v>
                </c:pt>
                <c:pt idx="4">
                  <c:v>4644</c:v>
                </c:pt>
                <c:pt idx="5">
                  <c:v>2274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5189149477415587"/>
          <c:y val="0.6016547764534137"/>
          <c:w val="0.84190756473632578"/>
          <c:h val="0.37818879912814041"/>
        </c:manualLayout>
      </c:layout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6908553474682746E-2"/>
          <c:y val="7.5967760134450113E-2"/>
          <c:w val="0.80618289305063451"/>
          <c:h val="0.81035430595888613"/>
        </c:manualLayout>
      </c:layout>
      <c:pie3DChart>
        <c:varyColors val="1"/>
        <c:ser>
          <c:idx val="0"/>
          <c:order val="0"/>
          <c:tx>
            <c:strRef>
              <c:f>Лист1!$B$31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8847239318655438"/>
                  <c:y val="-3.2912625230439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970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769214785651794"/>
                  <c:y val="4.463035870516185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Лист1!$A$32:$A$33</c:f>
              <c:strCache>
                <c:ptCount val="2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</c:strCache>
            </c:strRef>
          </c:cat>
          <c:val>
            <c:numRef>
              <c:f>Лист1!$B$32:$B$33</c:f>
              <c:numCache>
                <c:formatCode>General</c:formatCode>
                <c:ptCount val="2"/>
                <c:pt idx="0">
                  <c:v>2970</c:v>
                </c:pt>
                <c:pt idx="1">
                  <c:v>110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Лист1!$B$35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8803412471535102E-2"/>
                  <c:y val="0.165431537473625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7179482099254856E-2"/>
                  <c:y val="-0.1470654805115233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378021629663214"/>
                  <c:y val="-2.58330221522794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0854586623101266"/>
                  <c:y val="-2.7710952166707391E-2"/>
                </c:manualLayout>
              </c:layout>
              <c:showVal val="1"/>
            </c:dLbl>
            <c:dLbl>
              <c:idx val="4"/>
              <c:layout>
                <c:manualLayout>
                  <c:x val="0.26820407637616783"/>
                  <c:y val="-2.771095216670739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Лист1!$A$36:$A$40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инвалидов,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Лист1!$B$36:$B$40</c:f>
              <c:numCache>
                <c:formatCode>General</c:formatCode>
                <c:ptCount val="5"/>
                <c:pt idx="0">
                  <c:v>98329</c:v>
                </c:pt>
                <c:pt idx="1">
                  <c:v>83556</c:v>
                </c:pt>
                <c:pt idx="2">
                  <c:v>3678</c:v>
                </c:pt>
                <c:pt idx="3">
                  <c:v>439</c:v>
                </c:pt>
                <c:pt idx="4">
                  <c:v>12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041169314744863E-2"/>
          <c:y val="3.5833403324094612E-2"/>
          <c:w val="0.84919365544970238"/>
          <c:h val="0.8483337532779005"/>
        </c:manualLayout>
      </c:layout>
      <c:pie3DChart>
        <c:varyColors val="1"/>
        <c:ser>
          <c:idx val="0"/>
          <c:order val="0"/>
          <c:tx>
            <c:strRef>
              <c:f>Лист1!$B$42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4867219793349656E-2"/>
                  <c:y val="0.171676088756284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117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921150999610804E-2"/>
                  <c:y val="0.173100400747101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695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3834022258125991"/>
                  <c:y val="-4.89202925213871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247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2222123381508425"/>
                  <c:y val="-5.2094873476701074E-2"/>
                </c:manualLayout>
              </c:layout>
              <c:showVal val="1"/>
            </c:dLbl>
            <c:dLbl>
              <c:idx val="4"/>
              <c:layout>
                <c:manualLayout>
                  <c:x val="0.25985567349209482"/>
                  <c:y val="-4.892029252138716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Лист1!$A$43:$A$47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инвалидов,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Лист1!$B$43:$B$47</c:f>
              <c:numCache>
                <c:formatCode>General</c:formatCode>
                <c:ptCount val="5"/>
                <c:pt idx="0">
                  <c:v>105117</c:v>
                </c:pt>
                <c:pt idx="1">
                  <c:v>87695</c:v>
                </c:pt>
                <c:pt idx="2">
                  <c:v>8247</c:v>
                </c:pt>
                <c:pt idx="3">
                  <c:v>183</c:v>
                </c:pt>
                <c:pt idx="4">
                  <c:v>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Лист1!$B$49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2278215223097076E-2"/>
                  <c:y val="-8.34029629693891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9861111111111189E-2"/>
                  <c:y val="0.195629440737654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413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72047244094511E-2"/>
                  <c:y val="3.81161631316893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885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7457239720035129E-2"/>
                  <c:y val="-8.54585323479113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407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Лист1!$A$50:$A$53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Укрепления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Лист1!$B$50:$B$53</c:f>
              <c:numCache>
                <c:formatCode>General</c:formatCode>
                <c:ptCount val="4"/>
                <c:pt idx="0">
                  <c:v>8081</c:v>
                </c:pt>
                <c:pt idx="1">
                  <c:v>22885</c:v>
                </c:pt>
                <c:pt idx="2">
                  <c:v>12413</c:v>
                </c:pt>
                <c:pt idx="3">
                  <c:v>8407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6388888888888895E-2"/>
          <c:y val="7.2957340219326414E-2"/>
          <c:w val="0.8611111111111116"/>
          <c:h val="0.86591644479199936"/>
        </c:manualLayout>
      </c:layout>
      <c:pie3DChart>
        <c:varyColors val="1"/>
        <c:ser>
          <c:idx val="0"/>
          <c:order val="0"/>
          <c:tx>
            <c:strRef>
              <c:f>Лист1!$B$55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4973206474190816E-2"/>
                  <c:y val="-0.125049527360693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035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3689709098862644"/>
                  <c:y val="-3.7932145499167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840113735783043E-2"/>
                  <c:y val="-0.116555970544091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7.4459317585301832E-2"/>
                  <c:y val="-0.137753443664080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233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Лист1!$A$56:$A$59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Укрепления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Лист1!$B$56:$B$59</c:f>
              <c:numCache>
                <c:formatCode>General</c:formatCode>
                <c:ptCount val="4"/>
                <c:pt idx="0">
                  <c:v>8035</c:v>
                </c:pt>
                <c:pt idx="1">
                  <c:v>24832</c:v>
                </c:pt>
                <c:pt idx="2">
                  <c:v>1193</c:v>
                </c:pt>
                <c:pt idx="3">
                  <c:v>9233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3371456692913386"/>
                  <c:y val="9.0488925027113806E-3"/>
                </c:manualLayout>
              </c:layout>
              <c:showVal val="1"/>
            </c:dLbl>
            <c:dLbl>
              <c:idx val="1"/>
              <c:layout>
                <c:manualLayout>
                  <c:x val="0.33466338582677196"/>
                  <c:y val="-4.8835292871775723E-2"/>
                </c:manualLayout>
              </c:layout>
              <c:showVal val="1"/>
            </c:dLbl>
            <c:dLbl>
              <c:idx val="2"/>
              <c:layout>
                <c:manualLayout>
                  <c:x val="-0.11620997375328095"/>
                  <c:y val="-2.888762161655531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Лист1!$A$120:$A$122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в сфере массовой физической культуры и спорта</c:v>
                </c:pt>
                <c:pt idx="2">
                  <c:v>развитие материально-технической базы учреждений</c:v>
                </c:pt>
              </c:strCache>
            </c:strRef>
          </c:cat>
          <c:val>
            <c:numRef>
              <c:f>Лист1!$B$120:$B$122</c:f>
              <c:numCache>
                <c:formatCode>General</c:formatCode>
                <c:ptCount val="3"/>
                <c:pt idx="0">
                  <c:v>507</c:v>
                </c:pt>
                <c:pt idx="1">
                  <c:v>2631</c:v>
                </c:pt>
                <c:pt idx="2">
                  <c:v>608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389032131629592"/>
                  <c:y val="-8.9408823035359471E-3"/>
                </c:manualLayout>
              </c:layout>
              <c:showVal val="1"/>
            </c:dLbl>
            <c:dLbl>
              <c:idx val="1"/>
              <c:layout>
                <c:manualLayout>
                  <c:x val="0.10963206082603558"/>
                  <c:y val="-1.5028984923990026E-2"/>
                </c:manualLayout>
              </c:layout>
              <c:showVal val="1"/>
            </c:dLbl>
            <c:dLbl>
              <c:idx val="2"/>
              <c:layout>
                <c:manualLayout>
                  <c:x val="-7.9643390298287084E-2"/>
                  <c:y val="-5.84191011786444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Лист1!$A$115:$A$117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в сфере массовой физической культуры и спорта</c:v>
                </c:pt>
                <c:pt idx="2">
                  <c:v>развитие материально-технической базы учреждений</c:v>
                </c:pt>
              </c:strCache>
            </c:strRef>
          </c:cat>
          <c:val>
            <c:numRef>
              <c:f>Лист1!$B$115:$B$117</c:f>
              <c:numCache>
                <c:formatCode>General</c:formatCode>
                <c:ptCount val="3"/>
                <c:pt idx="0">
                  <c:v>288</c:v>
                </c:pt>
                <c:pt idx="1">
                  <c:v>2217</c:v>
                </c:pt>
                <c:pt idx="2">
                  <c:v>792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5645644452351642E-2"/>
          <c:y val="0.72430857876760257"/>
          <c:w val="0.98435435554764783"/>
          <c:h val="0.25902487121699957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Лист1!$B$61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666666666666664E-2"/>
                  <c:y val="0.205185085860625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8229549431321085E-2"/>
                  <c:y val="6.40864028715495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020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749999999999997E-2"/>
                  <c:y val="-0.17895777401872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791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6586832895888011E-2"/>
                  <c:y val="-6.57332190882594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200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1847211286089239"/>
                  <c:y val="-3.14727742102797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Лист1!$A$62:$A$66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Лист1!$B$62:$B$66</c:f>
              <c:numCache>
                <c:formatCode>General</c:formatCode>
                <c:ptCount val="5"/>
                <c:pt idx="0">
                  <c:v>16194</c:v>
                </c:pt>
                <c:pt idx="1">
                  <c:v>7020</c:v>
                </c:pt>
                <c:pt idx="2">
                  <c:v>1791</c:v>
                </c:pt>
                <c:pt idx="3">
                  <c:v>6200</c:v>
                </c:pt>
                <c:pt idx="4">
                  <c:v>80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Лист1!$B$68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329177602799652E-2"/>
                  <c:y val="-0.119916804315163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5830271216097992E-2"/>
                  <c:y val="6.99221702735239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137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20571631671041168"/>
                  <c:y val="-1.17659135660759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823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4791666666666968E-2"/>
                  <c:y val="-0.227545797288091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348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10902668416447973"/>
                  <c:y val="-2.000685909459951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Лист1!$A$69:$A$73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Лист1!$B$69:$B$73</c:f>
              <c:numCache>
                <c:formatCode>General</c:formatCode>
                <c:ptCount val="5"/>
                <c:pt idx="0">
                  <c:v>13835</c:v>
                </c:pt>
                <c:pt idx="1">
                  <c:v>7137</c:v>
                </c:pt>
                <c:pt idx="2">
                  <c:v>1823</c:v>
                </c:pt>
                <c:pt idx="3">
                  <c:v>21348</c:v>
                </c:pt>
                <c:pt idx="4">
                  <c:v>47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Лист1!$B$75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8514413823272144"/>
                  <c:y val="-4.3110863958427337E-2"/>
                </c:manualLayout>
              </c:layout>
              <c:showVal val="1"/>
            </c:dLbl>
            <c:dLbl>
              <c:idx val="1"/>
              <c:layout>
                <c:manualLayout>
                  <c:x val="-2.3009623797025382E-3"/>
                  <c:y val="0.102825913958906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1944444444444442E-2"/>
                  <c:y val="0.155057478978705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8565288713910781E-2"/>
                  <c:y val="-9.25383752480851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410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7.2319772528434023E-2"/>
                  <c:y val="-4.301402698012451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Лист1!$A$76:$A$80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Лист1!$B$76:$B$80</c:f>
              <c:numCache>
                <c:formatCode>General</c:formatCode>
                <c:ptCount val="5"/>
                <c:pt idx="0">
                  <c:v>190</c:v>
                </c:pt>
                <c:pt idx="1">
                  <c:v>15338</c:v>
                </c:pt>
                <c:pt idx="2">
                  <c:v>2082</c:v>
                </c:pt>
                <c:pt idx="3">
                  <c:v>3410</c:v>
                </c:pt>
                <c:pt idx="4">
                  <c:v>993</c:v>
                </c:pt>
              </c:numCache>
            </c:numRef>
          </c:val>
        </c:ser>
      </c:pie3DChart>
    </c:plotArea>
    <c:legend>
      <c:legendPos val="b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9758162969306258E-2"/>
          <c:w val="1"/>
          <c:h val="0.46812801625603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34127899694939"/>
                  <c:y val="1.8185671582520123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0.19271469624812171"/>
                  <c:y val="-4.77600989065370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1688;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1.1466703152683581E-3"/>
                  <c:y val="0.2039989979042859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1439;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1.5847571793067908E-2"/>
                  <c:y val="-7.046896838434559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0.14050913273247251"/>
                  <c:y val="8.816503244401265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23325</c:v>
                </c:pt>
                <c:pt idx="1">
                  <c:v>1688</c:v>
                </c:pt>
                <c:pt idx="2">
                  <c:v>9327</c:v>
                </c:pt>
                <c:pt idx="3">
                  <c:v>1439</c:v>
                </c:pt>
                <c:pt idx="4">
                  <c:v>5185</c:v>
                </c:pt>
                <c:pt idx="5">
                  <c:v>6072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991120887017682E-2"/>
          <c:y val="0.55659727231408362"/>
          <c:w val="0.9497784794082067"/>
          <c:h val="0.44340272768591898"/>
        </c:manualLayout>
      </c:layout>
      <c:txPr>
        <a:bodyPr/>
        <a:lstStyle/>
        <a:p>
          <a:pPr>
            <a:defRPr sz="1400" spc="-10" baseline="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863E-2"/>
          <c:y val="4.3017478595192692E-2"/>
          <c:w val="0.8611111111111116"/>
          <c:h val="0.86769422525623463"/>
        </c:manualLayout>
      </c:layout>
      <c:pie3DChart>
        <c:varyColors val="1"/>
        <c:ser>
          <c:idx val="0"/>
          <c:order val="0"/>
          <c:tx>
            <c:strRef>
              <c:f>Лист1!$B$82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534601924759439"/>
                  <c:y val="-3.226410780443649E-2"/>
                </c:manualLayout>
              </c:layout>
              <c:showVal val="1"/>
            </c:dLbl>
            <c:dLbl>
              <c:idx val="1"/>
              <c:layout>
                <c:manualLayout>
                  <c:x val="-7.4834864391951136E-3"/>
                  <c:y val="0.10710056272572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666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791513560804906E-2"/>
                  <c:y val="0.190948328154016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243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174595363079615E-2"/>
                  <c:y val="-7.20550220704200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803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3.2214566929133881E-2"/>
                  <c:y val="-3.152337224819658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Лист1!$A$83:$A$87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Лист1!$B$83:$B$87</c:f>
              <c:numCache>
                <c:formatCode>General</c:formatCode>
                <c:ptCount val="5"/>
                <c:pt idx="0">
                  <c:v>91</c:v>
                </c:pt>
                <c:pt idx="1">
                  <c:v>17666</c:v>
                </c:pt>
                <c:pt idx="2">
                  <c:v>2243</c:v>
                </c:pt>
                <c:pt idx="3">
                  <c:v>2803</c:v>
                </c:pt>
                <c:pt idx="4">
                  <c:v>876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944444444444442E-2"/>
          <c:y val="6.1185469137530694E-2"/>
          <c:w val="0.96111111111111114"/>
          <c:h val="0.53750928727562486"/>
        </c:manualLayout>
      </c:layout>
      <c:pie3DChart>
        <c:varyColors val="1"/>
        <c:ser>
          <c:idx val="0"/>
          <c:order val="0"/>
          <c:tx>
            <c:strRef>
              <c:f>Лист1!$B$89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486111111111248E-2"/>
                  <c:y val="0.136559382930077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692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555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8048665791775934E-2"/>
                  <c:y val="-0.118956810130398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070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8954724409448926E-2"/>
                  <c:y val="-4.2745336621118714E-2"/>
                </c:manualLayout>
              </c:layout>
              <c:showVal val="1"/>
            </c:dLbl>
            <c:dLbl>
              <c:idx val="4"/>
              <c:layout>
                <c:manualLayout>
                  <c:x val="3.2283683289588805E-2"/>
                  <c:y val="-4.1161026104871754E-2"/>
                </c:manualLayout>
              </c:layout>
              <c:showVal val="1"/>
            </c:dLbl>
            <c:dLbl>
              <c:idx val="5"/>
              <c:layout>
                <c:manualLayout>
                  <c:x val="0.19259787839020123"/>
                  <c:y val="-3.88086085417810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461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Лист1!$A$90:$A$95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Учреждения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Лист1!$B$90:$B$95</c:f>
              <c:numCache>
                <c:formatCode>General</c:formatCode>
                <c:ptCount val="6"/>
                <c:pt idx="0">
                  <c:v>31692</c:v>
                </c:pt>
                <c:pt idx="1">
                  <c:v>1555</c:v>
                </c:pt>
                <c:pt idx="2">
                  <c:v>11070</c:v>
                </c:pt>
                <c:pt idx="3">
                  <c:v>124</c:v>
                </c:pt>
                <c:pt idx="4">
                  <c:v>934</c:v>
                </c:pt>
                <c:pt idx="5">
                  <c:v>1461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9741469816272972E-2"/>
          <c:y val="0.71686012914248387"/>
          <c:w val="0.95162795275590562"/>
          <c:h val="0.2694646939954858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277777777777781E-2"/>
          <c:y val="1.4793158414200445E-2"/>
          <c:w val="0.96944444444444555"/>
          <c:h val="0.96834151225371834"/>
        </c:manualLayout>
      </c:layout>
      <c:pie3DChart>
        <c:varyColors val="1"/>
        <c:ser>
          <c:idx val="0"/>
          <c:order val="0"/>
          <c:tx>
            <c:strRef>
              <c:f>Лист1!$B$97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1458333333333427E-2"/>
                  <c:y val="0.119527052617733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648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567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7684711286089241E-2"/>
                  <c:y val="-0.129628172100150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476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0684951881014849"/>
                  <c:y val="-4.1680686828583932E-2"/>
                </c:manualLayout>
              </c:layout>
              <c:showVal val="1"/>
            </c:dLbl>
            <c:dLbl>
              <c:idx val="4"/>
              <c:layout>
                <c:manualLayout>
                  <c:x val="5.4603893263342092E-2"/>
                  <c:y val="-3.7342316097294097E-2"/>
                </c:manualLayout>
              </c:layout>
              <c:showVal val="1"/>
            </c:dLbl>
            <c:dLbl>
              <c:idx val="5"/>
              <c:layout>
                <c:manualLayout>
                  <c:x val="0.21941841644794477"/>
                  <c:y val="-3.818088465152787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Лист1!$A$98:$A$103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Учреждения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Лист1!$B$98:$B$103</c:f>
              <c:numCache>
                <c:formatCode>General</c:formatCode>
                <c:ptCount val="6"/>
                <c:pt idx="0">
                  <c:v>33648</c:v>
                </c:pt>
                <c:pt idx="1">
                  <c:v>1567</c:v>
                </c:pt>
                <c:pt idx="2">
                  <c:v>9476</c:v>
                </c:pt>
                <c:pt idx="3">
                  <c:v>136</c:v>
                </c:pt>
                <c:pt idx="4">
                  <c:v>449</c:v>
                </c:pt>
                <c:pt idx="5">
                  <c:v>774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1289247883795481"/>
                  <c:y val="-4.98767711049239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2762609361329832"/>
                  <c:y val="7.949110527850694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Лист1!$A$107:$A$108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расходы по непрограммным мероприятиям</c:v>
                </c:pt>
              </c:strCache>
            </c:strRef>
          </c:cat>
          <c:val>
            <c:numRef>
              <c:f>Лист1!$B$107:$B$108</c:f>
              <c:numCache>
                <c:formatCode>General</c:formatCode>
                <c:ptCount val="2"/>
                <c:pt idx="0">
                  <c:v>602004</c:v>
                </c:pt>
                <c:pt idx="1">
                  <c:v>46836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986258762104481E-2"/>
          <c:y val="3.0958945677235155E-2"/>
          <c:w val="0.82254113765884074"/>
          <c:h val="0.8205202074616472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2259176085656471"/>
                  <c:y val="-5.3768708982027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916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3779276027996501"/>
                  <c:y val="1.7927602799650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050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Лист1!$A$111:$A$112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расходы по непрограммным мероприятиям</c:v>
                </c:pt>
              </c:strCache>
            </c:strRef>
          </c:cat>
          <c:val>
            <c:numRef>
              <c:f>Лист1!$B$111:$B$112</c:f>
              <c:numCache>
                <c:formatCode>General</c:formatCode>
                <c:ptCount val="2"/>
                <c:pt idx="0">
                  <c:v>624916</c:v>
                </c:pt>
                <c:pt idx="1">
                  <c:v>46050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119195173672661E-2"/>
          <c:y val="8.0861847975197867E-2"/>
          <c:w val="0.87500030137151463"/>
          <c:h val="0.73013854924773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073622321218248"/>
                  <c:y val="2.31393875765530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706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6737571164773524E-2"/>
                  <c:y val="-2.13478915135608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285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0798163277607026"/>
                  <c:y val="-1.99704636920385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548706</c:v>
                </c:pt>
                <c:pt idx="1">
                  <c:v>31285</c:v>
                </c:pt>
                <c:pt idx="2">
                  <c:v>22013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1256494432589954"/>
          <c:w val="0.79781346747105453"/>
          <c:h val="0.17197622667431089"/>
        </c:manualLayout>
      </c:layout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Лист1!$B$6</c:f>
              <c:strCache>
                <c:ptCount val="1"/>
                <c:pt idx="0">
                  <c:v>Факт 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748972003499561"/>
                  <c:y val="-4.44586614173229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046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7791447944007234E-2"/>
                  <c:y val="-5.35622630504520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1373961067366578"/>
                  <c:y val="-2.7188320209973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Лист1!$A$7:$A$9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Лист1!$B$7:$B$9</c:f>
              <c:numCache>
                <c:formatCode>General</c:formatCode>
                <c:ptCount val="3"/>
                <c:pt idx="0">
                  <c:v>557046</c:v>
                </c:pt>
                <c:pt idx="1">
                  <c:v>44190</c:v>
                </c:pt>
                <c:pt idx="2">
                  <c:v>23679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Лист1!$B$11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957745433335984"/>
                  <c:y val="-4.03496738430527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319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7419422572178478"/>
                  <c:y val="-1.07132525173343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432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8619422572178491E-2"/>
                  <c:y val="-0.109713699609833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977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7355126063787483E-2"/>
                  <c:y val="-6.16614364479646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743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733503009093562E-2"/>
                  <c:y val="-1.62840929239764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391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0.10561488904796"/>
                  <c:y val="-1.37635771472105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Лист1!$A$12:$A$17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Укрепление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Лист1!$B$12:$B$17</c:f>
              <c:numCache>
                <c:formatCode>General</c:formatCode>
                <c:ptCount val="6"/>
                <c:pt idx="0">
                  <c:v>50319</c:v>
                </c:pt>
                <c:pt idx="1">
                  <c:v>167432</c:v>
                </c:pt>
                <c:pt idx="2">
                  <c:v>20977</c:v>
                </c:pt>
                <c:pt idx="3">
                  <c:v>42743</c:v>
                </c:pt>
                <c:pt idx="4">
                  <c:v>11391</c:v>
                </c:pt>
                <c:pt idx="5">
                  <c:v>1007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3098850442728638E-2"/>
          <c:y val="5.0764065809979803E-2"/>
          <c:w val="0.87794033488472145"/>
          <c:h val="0.7887690491521786"/>
        </c:manualLayout>
      </c:layout>
      <c:pie3DChart>
        <c:varyColors val="1"/>
        <c:ser>
          <c:idx val="0"/>
          <c:order val="0"/>
          <c:tx>
            <c:strRef>
              <c:f>Лист1!$B$19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6959345083869821E-2"/>
                  <c:y val="-9.0778754046571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0140842527136962"/>
                  <c:y val="-5.64845089570984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037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8.2540508605474256E-3"/>
                  <c:y val="-0.115824149808716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309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1954691849385429E-2"/>
                  <c:y val="-6.42839355731359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743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0.15906862154989326"/>
                  <c:y val="-6.28237072706404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649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Лист1!$A$20:$A$25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Укрепление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Лист1!$B$20:$B$25</c:f>
              <c:numCache>
                <c:formatCode>General</c:formatCode>
                <c:ptCount val="6"/>
                <c:pt idx="0">
                  <c:v>49333</c:v>
                </c:pt>
                <c:pt idx="1">
                  <c:v>168037</c:v>
                </c:pt>
                <c:pt idx="2">
                  <c:v>22057</c:v>
                </c:pt>
                <c:pt idx="3">
                  <c:v>42309</c:v>
                </c:pt>
                <c:pt idx="4">
                  <c:v>8743</c:v>
                </c:pt>
                <c:pt idx="5">
                  <c:v>2649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916666666666668"/>
          <c:y val="8.4943294947753462E-2"/>
          <c:w val="0.77777777777777912"/>
          <c:h val="0.69037090089182851"/>
        </c:manualLayout>
      </c:layout>
      <c:pie3DChart>
        <c:varyColors val="1"/>
        <c:ser>
          <c:idx val="0"/>
          <c:order val="0"/>
          <c:tx>
            <c:strRef>
              <c:f>Лист1!$B$27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4328543307086675"/>
                  <c:y val="4.2479168869112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671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3442268153980771"/>
                  <c:y val="2.872922134733151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Лист1!$A$28:$A$29</c:f>
              <c:strCache>
                <c:ptCount val="2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</c:strCache>
            </c:strRef>
          </c:cat>
          <c:val>
            <c:numRef>
              <c:f>Лист1!$B$28:$B$29</c:f>
              <c:numCache>
                <c:formatCode>General</c:formatCode>
                <c:ptCount val="2"/>
                <c:pt idx="0">
                  <c:v>2671</c:v>
                </c:pt>
                <c:pt idx="1">
                  <c:v>125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AB02-9BDD-4367-B5A0-6D1A3C6D9B8D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52DE-9A91-4BC1-A75D-988F963E7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2577-B2CD-4952-9D88-DEC70EC1865A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E52C-C885-49EF-BF2B-99CC69177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5B0C-B34F-4A49-A47E-DC47E9660C64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BE5D-1310-42CD-A081-5EF7B8D2D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12F4-F61D-4C98-8873-9D133ABC3662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9E4E-28FF-4D92-8D96-9418B87A1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1ED6-5635-447E-B135-2D489ED19416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DF53-FD8F-4820-89F1-856E62506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AA0B-B396-4BB6-B3CE-0DA60204D614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84FF-29D2-479B-A34D-096460491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5F13-BD76-4DEA-ACE7-8F2BC7399648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467A-4583-4E7C-8163-901CC2F8C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FDA4-635A-4571-B6BF-FB57BF848DBF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5667-7F92-4605-84A6-5BDB277D1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C8D9-9EB5-47A0-A2BD-88DD78381D9A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6287-8A26-4FD8-844E-5B980C236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B49A-D68D-4379-8BF9-B32D5C769BAB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A02B0-B79B-4992-A058-7C2DFA867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01D7-52AB-4050-8AEC-E95F9B129CDF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0EA1-6796-4173-AAC4-6641A9B86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0DA77C-1779-4152-8AD3-16DF2DBE1DD9}" type="datetimeFigureOut">
              <a:rPr lang="ru-RU"/>
              <a:pPr>
                <a:defRPr/>
              </a:pPr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1E623-F2EF-4BAE-A413-0A5815F0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oshfin@rambler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для граждан Пошехонского муниципального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50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на основании проекта решения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Пошехонского муниципального района «Об исполнении бюджета Пошехонского муниципального района за 2021 год»</a:t>
            </a:r>
            <a:endParaRPr lang="ru-RU" dirty="0"/>
          </a:p>
        </p:txBody>
      </p:sp>
      <p:pic>
        <p:nvPicPr>
          <p:cNvPr id="5" name="Рисунок 4" descr="479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8715436" cy="4485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по муниципальным программам в сфере экономики за 2021 год (тыс.руб.)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354012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2020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31 285 тыс.руб.</a:t>
            </a:r>
            <a:endParaRPr lang="ru-RU" sz="19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00125"/>
            <a:ext cx="4041775" cy="42545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44 190 тыс.руб.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428736"/>
          <a:ext cx="4572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428736"/>
          <a:ext cx="45720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муниципальным программам в сфере других общегосударственных вопросов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2020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22 013 тыс.руб.</a:t>
            </a:r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214438"/>
            <a:ext cx="4041775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23 679 тыс.руб.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643050"/>
          <a:ext cx="4572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643050"/>
          <a:ext cx="45720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непрограммных расходов бюджета района за 2021 год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428625" y="928688"/>
            <a:ext cx="4040188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2020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46 836 тыс.руб.</a:t>
            </a:r>
          </a:p>
        </p:txBody>
      </p:sp>
      <p:sp>
        <p:nvSpPr>
          <p:cNvPr id="13317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28688"/>
            <a:ext cx="4041775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46 050 тыс.руб.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285860"/>
          <a:ext cx="4572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1285860"/>
          <a:ext cx="45720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Пошехонского муниципального района за 2021 год по разделам и подразделам классификации расходов бюджетов   Российской Федерации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857364"/>
          <a:ext cx="8858311" cy="2867492"/>
        </p:xfrm>
        <a:graphic>
          <a:graphicData uri="http://schemas.openxmlformats.org/drawingml/2006/table">
            <a:tbl>
              <a:tblPr/>
              <a:tblGrid>
                <a:gridCol w="790460"/>
                <a:gridCol w="3642992"/>
                <a:gridCol w="1567340"/>
                <a:gridCol w="1785950"/>
                <a:gridCol w="1071569"/>
              </a:tblGrid>
              <a:tr h="77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Times New Roman"/>
                        </a:rPr>
                        <a:t>Код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Наименование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План    (тыс.руб.)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Исполнено     (тыс. 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% исполнения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56 879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55 026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96,7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597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91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15,2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24 510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20 900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85,3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3 094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750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24,2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273 747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272 314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99,5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49 398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49 006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99,2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252 245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251 656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24 117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18 043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74,8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1200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740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740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Межбюджетные трансферты общего характера  бюджетам бюджетной системы Российской Федерации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1 500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1 500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ВСЕГО: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687 767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670 966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97,6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-6 999 049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9 107 675  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Пошехонского муниципального района за 2021 год по разделам и подразделам классификации расходов бюджетов   Российской Федерации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714488"/>
          <a:ext cx="8858312" cy="3392654"/>
        </p:xfrm>
        <a:graphic>
          <a:graphicData uri="http://schemas.openxmlformats.org/drawingml/2006/table">
            <a:tbl>
              <a:tblPr/>
              <a:tblGrid>
                <a:gridCol w="1108002"/>
                <a:gridCol w="3278318"/>
                <a:gridCol w="1113715"/>
                <a:gridCol w="1130849"/>
                <a:gridCol w="1130849"/>
                <a:gridCol w="1096579"/>
              </a:tblGrid>
              <a:tr h="26217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Информация об исполнении бюджетных ассигнований, предусмотренных на реализацию национальных проектов, входящих в них региональных проектов, за 2021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88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</a:p>
                  </a:txBody>
                  <a:tcPr marL="6394" marR="6394" marT="6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федерального бюджета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местного бюджета</a:t>
                      </a: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"Современная школа"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ремонтных работ в помещениях, предназначенных для создания центров образования естественно-научной и технологической направленностей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19 612,0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16 396,0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3 216,0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"Финансовая поддержка семей при рождении детей"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19 612,0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16 396,0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3 216,0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"Творческие люди"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22 664,1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16 446,0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4 718,1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Пошехонского муниципального района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poshfin@rambler.ru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(48546)22098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152850, Ярославская обл. г. Пошехонье, ул.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Даниловская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ПН-ЧТ с 8:00 до 17:00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 - с 8:00 до 16:00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 - ВС  - выходные дни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Зам. главы администрации Пошехонского МР по финансам и экономике - начальник управления финансов Смирнова Елена Сергеевна</a:t>
            </a:r>
          </a:p>
        </p:txBody>
      </p:sp>
      <p:pic>
        <p:nvPicPr>
          <p:cNvPr id="5" name="Рисунок 4" descr="IMG_2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4513" y="3214686"/>
            <a:ext cx="525069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476673"/>
            <a:ext cx="4392488" cy="1512168"/>
          </a:xfrm>
        </p:spPr>
        <p:txBody>
          <a:bodyPr/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666 546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43 337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исполнение   106,5 %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623 196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2" y="1700808"/>
          <a:ext cx="41842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620689"/>
            <a:ext cx="4041775" cy="136815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680 073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47 036 </a:t>
            </a:r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(+3699)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исполнение 104,9 %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634 851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572000" y="1700808"/>
          <a:ext cx="4319463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за 2021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0188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2020г. -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648 840 тыс.руб.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643050"/>
            <a:ext cx="4041775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2021г. -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670 966 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2285992"/>
          <a:ext cx="44291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643438" y="2285992"/>
          <a:ext cx="435768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   за 2021 год по муниципальным программам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071563"/>
            <a:ext cx="4040187" cy="6397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2020 год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602 004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71563"/>
            <a:ext cx="4041775" cy="6397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2021 год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624 916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714488"/>
          <a:ext cx="456247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714488"/>
          <a:ext cx="45720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МП «Развитие образования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295 551тыс.руб</a:t>
            </a:r>
            <a:r>
              <a:rPr lang="ru-RU" b="0" dirty="0" smtClean="0"/>
              <a:t>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71563"/>
            <a:ext cx="4041775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294 823 тыс.руб.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" y="2000240"/>
          <a:ext cx="4714875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14876" y="2000240"/>
          <a:ext cx="43195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715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МП «Реализация молодежной политики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143000"/>
            <a:ext cx="4040187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2 796 тыс.руб.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3 080 тыс.руб.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857364"/>
          <a:ext cx="4572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14876" y="1857364"/>
          <a:ext cx="442912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МП «Социальная поддержка населения и охрана труда в Пошехонском районе»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186 014 тыс.руб.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201 250 тыс.руб.</a:t>
            </a:r>
            <a:endParaRPr lang="ru-RU" b="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" y="1785926"/>
          <a:ext cx="4500561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14876" y="1785926"/>
          <a:ext cx="442912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МП «Развитие культуры в Пошехонском муниципальном районе» (тыс.руб.)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2020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60 624 тыс.руб.</a:t>
            </a:r>
          </a:p>
        </p:txBody>
      </p:sp>
      <p:sp>
        <p:nvSpPr>
          <p:cNvPr id="1024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53 667 тыс.руб.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785926"/>
          <a:ext cx="4572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1785926"/>
          <a:ext cx="457200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2021 год по МП «Развитие физической культуры и спорта Пошехонского муниципального района»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2020г.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3 297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2021 г.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3 746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572000" y="2285992"/>
          <a:ext cx="457200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42844" y="2143116"/>
          <a:ext cx="44291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933</Words>
  <Application>Microsoft Office PowerPoint</Application>
  <PresentationFormat>Экран (4:3)</PresentationFormat>
  <Paragraphs>257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для граждан Пошехонского муниципального района</vt:lpstr>
      <vt:lpstr>Слайд 2</vt:lpstr>
      <vt:lpstr>Исполнение расходов бюджета Пошехонского муниципального района за 2021 год.</vt:lpstr>
      <vt:lpstr>Исполнение расходов бюджета Пошехонского муниципального района    за 2021 год по муниципальным программам</vt:lpstr>
      <vt:lpstr>Исполнение расходов бюджета района за 2021 год по МП «Развитие образования Пошехонского муниципального района»</vt:lpstr>
      <vt:lpstr>Исполнение расходов бюджета района за 2021 год по МП «Реализация молодежной политики Пошехонского муниципального района»</vt:lpstr>
      <vt:lpstr>Исполнение расходов бюджета района за 2021 год по МП «Социальная поддержка населения и охрана труда в Пошехонском районе»</vt:lpstr>
      <vt:lpstr>Исполнение расходов бюджета района за 2021 год по МП «Развитие культуры в Пошехонском муниципальном районе» (тыс.руб.)</vt:lpstr>
      <vt:lpstr>Исполнение расходов бюджета района за 2021 год по МП «Развитие физической культуры и спорта Пошехонского муниципального района»</vt:lpstr>
      <vt:lpstr>Исполнение расходов бюджета района по муниципальным программам в сфере экономики за 2021 год (тыс.руб.)</vt:lpstr>
      <vt:lpstr>Исполнение расходов бюджета района за 2021 год по муниципальным программам в сфере других общегосударственных вопросов</vt:lpstr>
      <vt:lpstr>Исполнение непрограммных расходов бюджета района за 2021 год</vt:lpstr>
      <vt:lpstr>Структура расходов бюджета Пошехонского муниципального района за 2021 год по разделам и подразделам классификации расходов бюджетов   Российской Федерации</vt:lpstr>
      <vt:lpstr>Структура расходов бюджета Пошехонского муниципального района за 2021 год по разделам и подразделам классификации расходов бюджетов   Российской Федерации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Пошехонского муниципального района                                  за 2016 год</dc:title>
  <dc:creator>Ирина</dc:creator>
  <cp:lastModifiedBy>Имя</cp:lastModifiedBy>
  <cp:revision>145</cp:revision>
  <dcterms:created xsi:type="dcterms:W3CDTF">2017-03-01T08:19:41Z</dcterms:created>
  <dcterms:modified xsi:type="dcterms:W3CDTF">2022-05-18T13:30:54Z</dcterms:modified>
</cp:coreProperties>
</file>